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Proxima Nova" panose="02000506030000020004" pitchFamily="2" charset="0"/>
      <p:regular r:id="rId15"/>
      <p:bold r:id="rId16"/>
      <p:italic r:id="rId17"/>
      <p:boldItalic r:id="rId18"/>
    </p:embeddedFont>
    <p:embeddedFont>
      <p:font typeface="Roboto" panose="02000000000000000000" pitchFamily="2" charset="0"/>
      <p:regular r:id="rId19"/>
      <p:bold r:id="rId20"/>
      <p:italic r:id="rId21"/>
      <p:boldItalic r:id="rId22"/>
    </p:embeddedFont>
    <p:embeddedFont>
      <p:font typeface="Roboto Light" panose="020F03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1"/>
    <p:restoredTop sz="94664"/>
  </p:normalViewPr>
  <p:slideViewPr>
    <p:cSldViewPr snapToGrid="0">
      <p:cViewPr varScale="1">
        <p:scale>
          <a:sx n="202" d="100"/>
          <a:sy n="202" d="100"/>
        </p:scale>
        <p:origin x="10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6f0d162da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6f0d162da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Cannon</a:t>
            </a:r>
            <a:endParaRPr/>
          </a:p>
          <a:p>
            <a:pPr marL="457200" lvl="0" indent="-298450" algn="l" rtl="0">
              <a:spcBef>
                <a:spcPts val="0"/>
              </a:spcBef>
              <a:spcAft>
                <a:spcPts val="0"/>
              </a:spcAft>
              <a:buSzPts val="1100"/>
              <a:buChar char="-"/>
            </a:pPr>
            <a:r>
              <a:rPr lang="en"/>
              <a:t>Or project is making Kalman-type filters work even when angles wrap around from 360 degrees to 0 degrees.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6f0d162dab_1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6f0d162dab_1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Curtis</a:t>
            </a:r>
            <a:endParaRPr/>
          </a:p>
          <a:p>
            <a:pPr marL="0" lvl="0" indent="0" algn="l" rtl="0">
              <a:spcBef>
                <a:spcPts val="0"/>
              </a:spcBef>
              <a:spcAft>
                <a:spcPts val="0"/>
              </a:spcAft>
              <a:buNone/>
            </a:pPr>
            <a:r>
              <a:rPr lang="en"/>
              <a:t>We recorded pink noise, another type of gaussian noise, moving from 0 to 180 and then back, so there was no wraparound. The data was then passed through the triangulation algorithm and we ran the filters on the triangulated data. All of the filtered did well on this data, but the particle filter had was 7 degrees more accurate by our error measurement. We would expect the circular kalman filter to outperform the naive filter if there was a wraparound in this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6f0d162dab_7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6f0d162dab_7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Tyler</a:t>
            </a:r>
            <a:endParaRPr/>
          </a:p>
          <a:p>
            <a:pPr marL="0" lvl="0" indent="0" algn="l" rtl="0">
              <a:spcBef>
                <a:spcPts val="0"/>
              </a:spcBef>
              <a:spcAft>
                <a:spcPts val="0"/>
              </a:spcAft>
              <a:buNone/>
            </a:pPr>
            <a:r>
              <a:rPr lang="en"/>
              <a:t>The final case we were able to test goes back to the measurement process. Their algorithm has a way of selecting the most likely angle out of 48 angles, which in most cases we used as our measurement. In this case, we passed all 48 angles directly into the filter to see how they would perform at angle selection. Both Kalman filters do a pretty poor job, with the circular significantly “better”, but still not good. The particle filter on the other hand did a great job at selecting angles, even seeming to smooth out the noise, something very desirable for this use case. We’re not exactly sure why the Kalman filters do so much worse, but we suspect that it could have to do with the fact that the non-symmetric array gave angle measurements that were not normally distributed. </a:t>
            </a:r>
            <a:endParaRPr/>
          </a:p>
          <a:p>
            <a:pPr marL="0" lvl="0" indent="0" algn="l" rtl="0">
              <a:spcBef>
                <a:spcPts val="0"/>
              </a:spcBef>
              <a:spcAft>
                <a:spcPts val="0"/>
              </a:spcAft>
              <a:buNone/>
            </a:pPr>
            <a:endParaRPr/>
          </a:p>
          <a:p>
            <a:pPr marL="0" lvl="0" indent="0" algn="l" rtl="0">
              <a:spcBef>
                <a:spcPts val="0"/>
              </a:spcBef>
              <a:spcAft>
                <a:spcPts val="0"/>
              </a:spcAft>
              <a:buNone/>
            </a:pPr>
            <a:r>
              <a:rPr lang="en"/>
              <a:t>Ultimately, we believe the circular Kalman filter can be suitable for this application, especially if the computational gains are important. If they have the computational headroom, the Particle filter performed remarkably well for the application, and we hope the research group is willing to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f3dfb917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6f3dfb917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6f3dfb917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6f3dfb917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Tyler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BYU acoustics project seeks to create an audio system that uses an array of microphones that records the audio of someone speaking in a noisy environment, filters it, and reproduces it through a process that mimics the directionality of the sound. Essentially it should sound to the listener  as if there was a speaker at that angle theta in relation to them. In order to reproduce the sound with that sort of directionality, having an accurate estimate for the original angle theta over time is essential. Our part in this project amounted to modifying various Bayesian filters, including the Kalman filter, so that they function properly with the unique properties of circular/angular data.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6f0d162dab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6f0d162dab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Spencer</a:t>
            </a:r>
            <a:endParaRPr/>
          </a:p>
          <a:p>
            <a:pPr marL="0" lvl="0" indent="0" algn="l" rtl="0">
              <a:spcBef>
                <a:spcPts val="0"/>
              </a:spcBef>
              <a:spcAft>
                <a:spcPts val="0"/>
              </a:spcAft>
              <a:buNone/>
            </a:pPr>
            <a:r>
              <a:rPr lang="en"/>
              <a:t>Our data for this project was given to us by the research group. The research group used the microphone array to record sounds coming from various angles. The microphones produced pressure measurements, which the research group then converted to angle measurements using triangulation.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6f0d162dab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6f0d162dab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Cannon</a:t>
            </a:r>
            <a:endParaRPr/>
          </a:p>
          <a:p>
            <a:pPr marL="0" lvl="0" indent="0" algn="l" rtl="0">
              <a:spcBef>
                <a:spcPts val="0"/>
              </a:spcBef>
              <a:spcAft>
                <a:spcPts val="0"/>
              </a:spcAft>
              <a:buNone/>
            </a:pPr>
            <a:r>
              <a:rPr lang="en"/>
              <a:t>To guarantee our filters work well with wraparound, we made three different synthetic datasets. The first one is moving around in a circle continuously, the second one is more smooth with one jump in the middle, and the third is constant switching between two angles on either side of 360 degrees.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f0d162dab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6f0d162dab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Curtis</a:t>
            </a:r>
            <a:endParaRPr/>
          </a:p>
          <a:p>
            <a:pPr marL="0" lvl="0" indent="0" algn="l" rtl="0">
              <a:spcBef>
                <a:spcPts val="0"/>
              </a:spcBef>
              <a:spcAft>
                <a:spcPts val="0"/>
              </a:spcAft>
              <a:buNone/>
            </a:pPr>
            <a:r>
              <a:rPr lang="en"/>
              <a:t>We have made this problem a continuous state space model. We have three states in our state space the angle at the time t, angle at time t-1 and angular velocity at time t. We are approximating the angular velocity by doing a finite difference with theta time t and theta time t-1. The observation space is the current angle at time t with however many angle measurements we have. With this continuous state space model set up we could use a standard Kalman Filter and other methods to filter the measured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f0d162dab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6f0d162dab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Spencer</a:t>
            </a:r>
            <a:endParaRPr/>
          </a:p>
          <a:p>
            <a:pPr marL="0" lvl="0" indent="0" algn="l" rtl="0">
              <a:spcBef>
                <a:spcPts val="0"/>
              </a:spcBef>
              <a:spcAft>
                <a:spcPts val="0"/>
              </a:spcAft>
              <a:buNone/>
            </a:pPr>
            <a:r>
              <a:rPr lang="en"/>
              <a:t>This table shows a problem that can arise when using the Kalman filter on our angle measurements. When calculating the distance between the observed angle measurement and the expected angle measurement, the arithmetic difference is not always accurate. The first line in the table shows that on a circle, the difference between 15 degrees and 355 degrees is 20 degrees. However, the arithmetic difference between 15 and 355 degrees is -340 degrees. The other two lines show similar situations.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6f0d162dab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6f0d162dab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Curtis</a:t>
            </a:r>
            <a:endParaRPr/>
          </a:p>
          <a:p>
            <a:pPr marL="0" lvl="0" indent="0" algn="l" rtl="0">
              <a:spcBef>
                <a:spcPts val="0"/>
              </a:spcBef>
              <a:spcAft>
                <a:spcPts val="0"/>
              </a:spcAft>
              <a:buNone/>
            </a:pPr>
            <a:r>
              <a:rPr lang="en"/>
              <a:t>With the new adjustment for circular difference there is a major difference in tracking a moving angle. Here we see a simulated angle that is moving around in a circle and the naive Kalman filter can’t wrap around while the Kalman filter with circular difference is able to completely track the angle around. The naive kalman filter is staying closer to the arithmetic mean of 180 while the circular one completes the circle.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6f0d162dab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6f0d162dab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Tyler </a:t>
            </a:r>
            <a:endParaRPr/>
          </a:p>
          <a:p>
            <a:pPr marL="0" lvl="0" indent="0" algn="l" rtl="0">
              <a:spcBef>
                <a:spcPts val="0"/>
              </a:spcBef>
              <a:spcAft>
                <a:spcPts val="0"/>
              </a:spcAft>
              <a:buNone/>
            </a:pPr>
            <a:r>
              <a:rPr lang="en"/>
              <a:t>The Particle Filter is another variety of Bayesian filter that we implemented. It uses the same state space model as the Kalman filter, but instead keeps track of many potential states at once, with each of these states called a particle. The particles each have a weight, which is thought of as the probability that that particle is the true state, with all weights together summing to 1 to form a probability distribution. The particle filter propagates every these particles forward in time WITH NOISE, then updates the weights/probabilities of the particles using Bayes’ rule. The previous time step’s weight is the prior, P(theta), and the likelihood P(data|theta) is computed according to a predefined distribution. One of the advantages of the particle filter is that the likelihood distribution can be anything. As such, we avoided the pitfalls of the standard Normal distribution by using a circular distribution; in this case we used the Von Mises distribution, a distribution that approximates the standard normal that is wrapped around the circle. </a:t>
            </a:r>
            <a:endParaRPr/>
          </a:p>
          <a:p>
            <a:pPr marL="0" lvl="0" indent="0" algn="l" rtl="0">
              <a:spcBef>
                <a:spcPts val="0"/>
              </a:spcBef>
              <a:spcAft>
                <a:spcPts val="0"/>
              </a:spcAft>
              <a:buNone/>
            </a:pPr>
            <a:r>
              <a:rPr lang="en"/>
              <a:t>At each time step, the state estimate is found using a weighted circular average of all the particles.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6f0d162dab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6f0d162dab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Cannon</a:t>
            </a:r>
            <a:endParaRPr/>
          </a:p>
          <a:p>
            <a:pPr marL="0" lvl="0" indent="0" algn="l" rtl="0">
              <a:spcBef>
                <a:spcPts val="0"/>
              </a:spcBef>
              <a:spcAft>
                <a:spcPts val="0"/>
              </a:spcAft>
              <a:buNone/>
            </a:pPr>
            <a:r>
              <a:rPr lang="en"/>
              <a:t>On the synthetic dataset, our naive Kalman Filter struggles at the boundary as we’d expect - it takes the long way around the circle here. Both of our adapted filters are able to manage this wraparound. The particle filter ended up having a lower average error, although it takes longer to run.</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xml"/><Relationship Id="rId7" Type="http://schemas.openxmlformats.org/officeDocument/2006/relationships/image" Target="../media/image1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5900" y="0"/>
            <a:ext cx="9052200" cy="3249000"/>
          </a:xfrm>
          <a:prstGeom prst="rect">
            <a:avLst/>
          </a:prstGeom>
        </p:spPr>
        <p:txBody>
          <a:bodyPr spcFirstLastPara="1" wrap="square" lIns="91425" tIns="91425" rIns="91425" bIns="91425" anchor="b" anchorCtr="0">
            <a:normAutofit/>
          </a:bodyPr>
          <a:lstStyle/>
          <a:p>
            <a:pPr marL="0" lvl="0" indent="0" algn="ctr" rtl="0">
              <a:lnSpc>
                <a:spcPct val="100000"/>
              </a:lnSpc>
              <a:spcBef>
                <a:spcPts val="0"/>
              </a:spcBef>
              <a:spcAft>
                <a:spcPts val="0"/>
              </a:spcAft>
              <a:buNone/>
            </a:pPr>
            <a:r>
              <a:rPr lang="en" sz="3300" b="1">
                <a:latin typeface="Roboto"/>
                <a:ea typeface="Roboto"/>
                <a:cs typeface="Roboto"/>
                <a:sym typeface="Roboto"/>
              </a:rPr>
              <a:t>Adapting</a:t>
            </a:r>
            <a:endParaRPr sz="3300" b="1">
              <a:latin typeface="Roboto"/>
              <a:ea typeface="Roboto"/>
              <a:cs typeface="Roboto"/>
              <a:sym typeface="Roboto"/>
            </a:endParaRPr>
          </a:p>
          <a:p>
            <a:pPr marL="0" lvl="0" indent="0" algn="ctr" rtl="0">
              <a:lnSpc>
                <a:spcPct val="100000"/>
              </a:lnSpc>
              <a:spcBef>
                <a:spcPts val="0"/>
              </a:spcBef>
              <a:spcAft>
                <a:spcPts val="0"/>
              </a:spcAft>
              <a:buNone/>
            </a:pPr>
            <a:r>
              <a:rPr lang="en" b="1">
                <a:latin typeface="Roboto"/>
                <a:ea typeface="Roboto"/>
                <a:cs typeface="Roboto"/>
                <a:sym typeface="Roboto"/>
              </a:rPr>
              <a:t>Bayesian Filters </a:t>
            </a:r>
            <a:endParaRPr b="1">
              <a:latin typeface="Roboto"/>
              <a:ea typeface="Roboto"/>
              <a:cs typeface="Roboto"/>
              <a:sym typeface="Roboto"/>
            </a:endParaRPr>
          </a:p>
          <a:p>
            <a:pPr marL="0" lvl="0" indent="0" algn="ctr" rtl="0">
              <a:lnSpc>
                <a:spcPct val="100000"/>
              </a:lnSpc>
              <a:spcBef>
                <a:spcPts val="0"/>
              </a:spcBef>
              <a:spcAft>
                <a:spcPts val="0"/>
              </a:spcAft>
              <a:buNone/>
            </a:pPr>
            <a:r>
              <a:rPr lang="en" sz="3000" b="1">
                <a:latin typeface="Roboto"/>
                <a:ea typeface="Roboto"/>
                <a:cs typeface="Roboto"/>
                <a:sym typeface="Roboto"/>
              </a:rPr>
              <a:t>For use with</a:t>
            </a:r>
            <a:r>
              <a:rPr lang="en" b="1">
                <a:latin typeface="Roboto"/>
                <a:ea typeface="Roboto"/>
                <a:cs typeface="Roboto"/>
                <a:sym typeface="Roboto"/>
              </a:rPr>
              <a:t> </a:t>
            </a:r>
            <a:endParaRPr b="1">
              <a:latin typeface="Roboto"/>
              <a:ea typeface="Roboto"/>
              <a:cs typeface="Roboto"/>
              <a:sym typeface="Roboto"/>
            </a:endParaRPr>
          </a:p>
          <a:p>
            <a:pPr marL="0" lvl="0" indent="0" algn="ctr" rtl="0">
              <a:lnSpc>
                <a:spcPct val="100000"/>
              </a:lnSpc>
              <a:spcBef>
                <a:spcPts val="0"/>
              </a:spcBef>
              <a:spcAft>
                <a:spcPts val="0"/>
              </a:spcAft>
              <a:buNone/>
            </a:pPr>
            <a:r>
              <a:rPr lang="en" b="1">
                <a:latin typeface="Roboto"/>
                <a:ea typeface="Roboto"/>
                <a:cs typeface="Roboto"/>
                <a:sym typeface="Roboto"/>
              </a:rPr>
              <a:t>Circular data </a:t>
            </a:r>
            <a:endParaRPr b="1">
              <a:latin typeface="Roboto"/>
              <a:ea typeface="Roboto"/>
              <a:cs typeface="Roboto"/>
              <a:sym typeface="Roboto"/>
            </a:endParaRPr>
          </a:p>
        </p:txBody>
      </p:sp>
      <p:sp>
        <p:nvSpPr>
          <p:cNvPr id="55" name="Google Shape;55;p13"/>
          <p:cNvSpPr txBox="1">
            <a:spLocks noGrp="1"/>
          </p:cNvSpPr>
          <p:nvPr>
            <p:ph type="subTitle" idx="1"/>
          </p:nvPr>
        </p:nvSpPr>
        <p:spPr>
          <a:xfrm>
            <a:off x="238450" y="3608675"/>
            <a:ext cx="8520600" cy="923700"/>
          </a:xfrm>
          <a:prstGeom prst="rect">
            <a:avLst/>
          </a:prstGeom>
        </p:spPr>
        <p:txBody>
          <a:bodyPr spcFirstLastPara="1" wrap="square" lIns="91425" tIns="91425" rIns="91425" bIns="91425" anchor="t" anchorCtr="0">
            <a:normAutofit fontScale="85000"/>
          </a:bodyPr>
          <a:lstStyle/>
          <a:p>
            <a:pPr marL="0" lvl="0" indent="0" algn="ctr" rtl="0">
              <a:spcBef>
                <a:spcPts val="0"/>
              </a:spcBef>
              <a:spcAft>
                <a:spcPts val="0"/>
              </a:spcAft>
              <a:buNone/>
            </a:pPr>
            <a:r>
              <a:rPr lang="en">
                <a:solidFill>
                  <a:srgbClr val="000000"/>
                </a:solidFill>
                <a:latin typeface="Roboto"/>
                <a:ea typeface="Roboto"/>
                <a:cs typeface="Roboto"/>
                <a:sym typeface="Roboto"/>
              </a:rPr>
              <a:t>Cannon Tuttle, Curtis Evans, Spencer Ashton, Tyler Sanders</a:t>
            </a:r>
            <a:endParaRPr>
              <a:solidFill>
                <a:srgbClr val="000000"/>
              </a:solidFill>
              <a:latin typeface="Roboto"/>
              <a:ea typeface="Roboto"/>
              <a:cs typeface="Roboto"/>
              <a:sym typeface="Roboto"/>
            </a:endParaRPr>
          </a:p>
          <a:p>
            <a:pPr marL="0" lvl="0" indent="0" algn="ctr" rtl="0">
              <a:spcBef>
                <a:spcPts val="0"/>
              </a:spcBef>
              <a:spcAft>
                <a:spcPts val="0"/>
              </a:spcAft>
              <a:buNone/>
            </a:pPr>
            <a:r>
              <a:rPr lang="en">
                <a:solidFill>
                  <a:srgbClr val="000000"/>
                </a:solidFill>
                <a:latin typeface="Roboto"/>
                <a:ea typeface="Roboto"/>
                <a:cs typeface="Roboto"/>
                <a:sym typeface="Roboto"/>
              </a:rPr>
              <a:t>BYU ACME Volume 3 - 23 Apr 2024</a:t>
            </a:r>
            <a:endParaRPr>
              <a:solidFill>
                <a:srgbClr val="000000"/>
              </a:solidFill>
              <a:latin typeface="Roboto"/>
              <a:ea typeface="Roboto"/>
              <a:cs typeface="Roboto"/>
              <a:sym typeface="Roboto"/>
            </a:endParaRPr>
          </a:p>
        </p:txBody>
      </p:sp>
      <p:sp>
        <p:nvSpPr>
          <p:cNvPr id="56" name="Google Shape;56;p13"/>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2"/>
          <p:cNvPicPr preferRelativeResize="0"/>
          <p:nvPr/>
        </p:nvPicPr>
        <p:blipFill>
          <a:blip r:embed="rId3">
            <a:alphaModFix/>
          </a:blip>
          <a:stretch>
            <a:fillRect/>
          </a:stretch>
        </p:blipFill>
        <p:spPr>
          <a:xfrm>
            <a:off x="3405306" y="311725"/>
            <a:ext cx="5550409" cy="4306823"/>
          </a:xfrm>
          <a:prstGeom prst="rect">
            <a:avLst/>
          </a:prstGeom>
          <a:noFill/>
          <a:ln>
            <a:noFill/>
          </a:ln>
        </p:spPr>
      </p:pic>
      <p:sp>
        <p:nvSpPr>
          <p:cNvPr id="160" name="Google Shape;160;p22"/>
          <p:cNvSpPr txBox="1"/>
          <p:nvPr/>
        </p:nvSpPr>
        <p:spPr>
          <a:xfrm>
            <a:off x="0" y="0"/>
            <a:ext cx="3000000" cy="1114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990"/>
              <a:buFont typeface="Arial"/>
              <a:buNone/>
            </a:pPr>
            <a:r>
              <a:rPr lang="en" sz="3020" b="1">
                <a:solidFill>
                  <a:schemeClr val="dk1"/>
                </a:solidFill>
                <a:latin typeface="Roboto"/>
                <a:ea typeface="Roboto"/>
                <a:cs typeface="Roboto"/>
                <a:sym typeface="Roboto"/>
              </a:rPr>
              <a:t>Performance on Actual Data</a:t>
            </a:r>
            <a:endParaRPr b="1">
              <a:latin typeface="Roboto"/>
              <a:ea typeface="Roboto"/>
              <a:cs typeface="Roboto"/>
              <a:sym typeface="Roboto"/>
            </a:endParaRPr>
          </a:p>
        </p:txBody>
      </p:sp>
      <p:sp>
        <p:nvSpPr>
          <p:cNvPr id="161" name="Google Shape;161;p22"/>
          <p:cNvSpPr/>
          <p:nvPr/>
        </p:nvSpPr>
        <p:spPr>
          <a:xfrm>
            <a:off x="86100" y="1370275"/>
            <a:ext cx="2913900" cy="507900"/>
          </a:xfrm>
          <a:prstGeom prst="rect">
            <a:avLst/>
          </a:prstGeom>
          <a:solidFill>
            <a:srgbClr val="B781C9">
              <a:alpha val="2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62" name="Google Shape;162;p22"/>
          <p:cNvSpPr txBox="1"/>
          <p:nvPr/>
        </p:nvSpPr>
        <p:spPr>
          <a:xfrm>
            <a:off x="100800" y="1370275"/>
            <a:ext cx="2884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Roboto Light"/>
                <a:ea typeface="Roboto Light"/>
                <a:cs typeface="Roboto Light"/>
                <a:sym typeface="Roboto Light"/>
              </a:rPr>
              <a:t>Both KFs did well </a:t>
            </a:r>
            <a:endParaRPr sz="2100">
              <a:latin typeface="Roboto Light"/>
              <a:ea typeface="Roboto Light"/>
              <a:cs typeface="Roboto Light"/>
              <a:sym typeface="Roboto Light"/>
            </a:endParaRPr>
          </a:p>
        </p:txBody>
      </p:sp>
      <p:sp>
        <p:nvSpPr>
          <p:cNvPr id="163" name="Google Shape;163;p22"/>
          <p:cNvSpPr/>
          <p:nvPr/>
        </p:nvSpPr>
        <p:spPr>
          <a:xfrm>
            <a:off x="143425" y="2571750"/>
            <a:ext cx="3202500" cy="831300"/>
          </a:xfrm>
          <a:prstGeom prst="rect">
            <a:avLst/>
          </a:prstGeom>
          <a:solidFill>
            <a:srgbClr val="6ACC6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64" name="Google Shape;164;p22"/>
          <p:cNvSpPr txBox="1"/>
          <p:nvPr/>
        </p:nvSpPr>
        <p:spPr>
          <a:xfrm>
            <a:off x="115375" y="2571750"/>
            <a:ext cx="3230700" cy="7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Roboto Light"/>
                <a:ea typeface="Roboto Light"/>
                <a:cs typeface="Roboto Light"/>
                <a:sym typeface="Roboto Light"/>
              </a:rPr>
              <a:t>Particle F. more accurate</a:t>
            </a:r>
            <a:endParaRPr sz="2100">
              <a:latin typeface="Roboto Light"/>
              <a:ea typeface="Roboto Light"/>
              <a:cs typeface="Roboto Light"/>
              <a:sym typeface="Roboto Light"/>
            </a:endParaRPr>
          </a:p>
          <a:p>
            <a:pPr marL="0" lvl="0" indent="0" algn="l" rtl="0">
              <a:spcBef>
                <a:spcPts val="0"/>
              </a:spcBef>
              <a:spcAft>
                <a:spcPts val="0"/>
              </a:spcAft>
              <a:buNone/>
            </a:pPr>
            <a:r>
              <a:rPr lang="en" sz="2100">
                <a:latin typeface="Roboto Light"/>
                <a:ea typeface="Roboto Light"/>
                <a:cs typeface="Roboto Light"/>
                <a:sym typeface="Roboto Light"/>
              </a:rPr>
              <a:t>(E=9° ➡ E=2°)</a:t>
            </a:r>
            <a:endParaRPr sz="2100">
              <a:latin typeface="Roboto Light"/>
              <a:ea typeface="Roboto Light"/>
              <a:cs typeface="Roboto Light"/>
              <a:sym typeface="Roboto Light"/>
            </a:endParaRPr>
          </a:p>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165" name="Google Shape;165;p22"/>
          <p:cNvSpPr/>
          <p:nvPr/>
        </p:nvSpPr>
        <p:spPr>
          <a:xfrm>
            <a:off x="7249625" y="2571750"/>
            <a:ext cx="1706100" cy="1690500"/>
          </a:xfrm>
          <a:prstGeom prst="rect">
            <a:avLst/>
          </a:prstGeom>
          <a:solidFill>
            <a:srgbClr val="6ACC6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66" name="Google Shape;166;p22"/>
          <p:cNvSpPr/>
          <p:nvPr/>
        </p:nvSpPr>
        <p:spPr>
          <a:xfrm>
            <a:off x="3825925" y="2571750"/>
            <a:ext cx="3423600" cy="1690500"/>
          </a:xfrm>
          <a:prstGeom prst="rect">
            <a:avLst/>
          </a:prstGeom>
          <a:solidFill>
            <a:srgbClr val="B781C9">
              <a:alpha val="2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67" name="Google Shape;167;p22"/>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p:nvPr/>
        </p:nvSpPr>
        <p:spPr>
          <a:xfrm>
            <a:off x="0" y="0"/>
            <a:ext cx="3202500" cy="1114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990"/>
              <a:buFont typeface="Arial"/>
              <a:buNone/>
            </a:pPr>
            <a:r>
              <a:rPr lang="en" sz="3020" b="1">
                <a:solidFill>
                  <a:schemeClr val="dk1"/>
                </a:solidFill>
                <a:latin typeface="Roboto"/>
                <a:ea typeface="Roboto"/>
                <a:cs typeface="Roboto"/>
                <a:sym typeface="Roboto"/>
              </a:rPr>
              <a:t>Performance on Actual Data Cont</a:t>
            </a:r>
            <a:r>
              <a:rPr lang="en" sz="2720" b="1">
                <a:solidFill>
                  <a:schemeClr val="dk1"/>
                </a:solidFill>
                <a:latin typeface="Roboto"/>
                <a:ea typeface="Roboto"/>
                <a:cs typeface="Roboto"/>
                <a:sym typeface="Roboto"/>
              </a:rPr>
              <a:t>.</a:t>
            </a:r>
            <a:endParaRPr sz="1100" b="1">
              <a:latin typeface="Roboto"/>
              <a:ea typeface="Roboto"/>
              <a:cs typeface="Roboto"/>
              <a:sym typeface="Roboto"/>
            </a:endParaRPr>
          </a:p>
        </p:txBody>
      </p:sp>
      <p:pic>
        <p:nvPicPr>
          <p:cNvPr id="173" name="Google Shape;173;p23"/>
          <p:cNvPicPr preferRelativeResize="0"/>
          <p:nvPr/>
        </p:nvPicPr>
        <p:blipFill>
          <a:blip r:embed="rId3">
            <a:alphaModFix/>
          </a:blip>
          <a:stretch>
            <a:fillRect/>
          </a:stretch>
        </p:blipFill>
        <p:spPr>
          <a:xfrm>
            <a:off x="3308381" y="360525"/>
            <a:ext cx="5550409" cy="4306823"/>
          </a:xfrm>
          <a:prstGeom prst="rect">
            <a:avLst/>
          </a:prstGeom>
          <a:noFill/>
          <a:ln>
            <a:noFill/>
          </a:ln>
        </p:spPr>
      </p:pic>
      <p:sp>
        <p:nvSpPr>
          <p:cNvPr id="174" name="Google Shape;174;p23"/>
          <p:cNvSpPr/>
          <p:nvPr/>
        </p:nvSpPr>
        <p:spPr>
          <a:xfrm>
            <a:off x="3705025" y="2613175"/>
            <a:ext cx="3444900" cy="1718100"/>
          </a:xfrm>
          <a:prstGeom prst="rect">
            <a:avLst/>
          </a:prstGeom>
          <a:solidFill>
            <a:srgbClr val="D65F5F">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75" name="Google Shape;175;p23"/>
          <p:cNvSpPr/>
          <p:nvPr/>
        </p:nvSpPr>
        <p:spPr>
          <a:xfrm>
            <a:off x="7149925" y="2613175"/>
            <a:ext cx="1708800" cy="1718100"/>
          </a:xfrm>
          <a:prstGeom prst="rect">
            <a:avLst/>
          </a:prstGeom>
          <a:solidFill>
            <a:srgbClr val="6ACC6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76" name="Google Shape;176;p23"/>
          <p:cNvSpPr/>
          <p:nvPr/>
        </p:nvSpPr>
        <p:spPr>
          <a:xfrm>
            <a:off x="43050" y="1385025"/>
            <a:ext cx="2913900" cy="1228200"/>
          </a:xfrm>
          <a:prstGeom prst="rect">
            <a:avLst/>
          </a:prstGeom>
          <a:solidFill>
            <a:srgbClr val="D65F5F">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77" name="Google Shape;177;p23"/>
          <p:cNvSpPr txBox="1"/>
          <p:nvPr/>
        </p:nvSpPr>
        <p:spPr>
          <a:xfrm>
            <a:off x="72325" y="1397175"/>
            <a:ext cx="30240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Roboto Light"/>
                <a:ea typeface="Roboto Light"/>
                <a:cs typeface="Roboto Light"/>
                <a:sym typeface="Roboto Light"/>
              </a:rPr>
              <a:t>Both Kalman Filters fail when incorporating multiple measurements</a:t>
            </a:r>
            <a:endParaRPr sz="2100">
              <a:latin typeface="Roboto Light"/>
              <a:ea typeface="Roboto Light"/>
              <a:cs typeface="Roboto Light"/>
              <a:sym typeface="Roboto Light"/>
            </a:endParaRPr>
          </a:p>
        </p:txBody>
      </p:sp>
      <p:sp>
        <p:nvSpPr>
          <p:cNvPr id="178" name="Google Shape;178;p23"/>
          <p:cNvSpPr/>
          <p:nvPr/>
        </p:nvSpPr>
        <p:spPr>
          <a:xfrm>
            <a:off x="28050" y="2870300"/>
            <a:ext cx="3024000" cy="532200"/>
          </a:xfrm>
          <a:prstGeom prst="rect">
            <a:avLst/>
          </a:prstGeom>
          <a:solidFill>
            <a:srgbClr val="6ACC6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79" name="Google Shape;179;p23"/>
          <p:cNvSpPr txBox="1"/>
          <p:nvPr/>
        </p:nvSpPr>
        <p:spPr>
          <a:xfrm>
            <a:off x="0" y="2870300"/>
            <a:ext cx="31614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Roboto Light"/>
                <a:ea typeface="Roboto Light"/>
                <a:cs typeface="Roboto Light"/>
                <a:sym typeface="Roboto Light"/>
              </a:rPr>
              <a:t>Particle F. more accurate</a:t>
            </a:r>
            <a:endParaRPr sz="2100">
              <a:latin typeface="Roboto Light"/>
              <a:ea typeface="Roboto Light"/>
              <a:cs typeface="Roboto Light"/>
              <a:sym typeface="Roboto Light"/>
            </a:endParaRPr>
          </a:p>
        </p:txBody>
      </p:sp>
      <p:sp>
        <p:nvSpPr>
          <p:cNvPr id="180" name="Google Shape;180;p23"/>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p:nvPr/>
        </p:nvSpPr>
        <p:spPr>
          <a:xfrm>
            <a:off x="3072000" y="1740775"/>
            <a:ext cx="3000000" cy="1114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20">
                <a:solidFill>
                  <a:schemeClr val="dk1"/>
                </a:solidFill>
                <a:latin typeface="Roboto Light"/>
                <a:ea typeface="Roboto Light"/>
                <a:cs typeface="Roboto Light"/>
                <a:sym typeface="Roboto Light"/>
              </a:rPr>
              <a:t>Thanks for Listening!</a:t>
            </a:r>
            <a:endParaRPr>
              <a:latin typeface="Roboto Light"/>
              <a:ea typeface="Roboto Light"/>
              <a:cs typeface="Roboto Light"/>
              <a:sym typeface="Roboto Light"/>
            </a:endParaRPr>
          </a:p>
        </p:txBody>
      </p:sp>
      <p:sp>
        <p:nvSpPr>
          <p:cNvPr id="186" name="Google Shape;186;p24"/>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p:nvPr/>
        </p:nvSpPr>
        <p:spPr>
          <a:xfrm>
            <a:off x="2883733" y="700749"/>
            <a:ext cx="3696600" cy="3524400"/>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2" name="Google Shape;62;p14"/>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latin typeface="Roboto"/>
                <a:ea typeface="Roboto"/>
                <a:cs typeface="Roboto"/>
                <a:sym typeface="Roboto"/>
              </a:rPr>
              <a:t>The Problem</a:t>
            </a:r>
            <a:endParaRPr sz="3020" b="1">
              <a:latin typeface="Roboto"/>
              <a:ea typeface="Roboto"/>
              <a:cs typeface="Roboto"/>
              <a:sym typeface="Roboto"/>
            </a:endParaRPr>
          </a:p>
        </p:txBody>
      </p:sp>
      <p:sp>
        <p:nvSpPr>
          <p:cNvPr id="63" name="Google Shape;63;p14"/>
          <p:cNvSpPr/>
          <p:nvPr/>
        </p:nvSpPr>
        <p:spPr>
          <a:xfrm rot="5400000">
            <a:off x="4430916" y="1518541"/>
            <a:ext cx="465000" cy="2116500"/>
          </a:xfrm>
          <a:prstGeom prst="roundRect">
            <a:avLst>
              <a:gd name="adj" fmla="val 16667"/>
            </a:avLst>
          </a:prstGeom>
          <a:solidFill>
            <a:srgbClr val="6ACC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4" name="Google Shape;64;p14"/>
          <p:cNvSpPr/>
          <p:nvPr/>
        </p:nvSpPr>
        <p:spPr>
          <a:xfrm>
            <a:off x="4396605" y="1547165"/>
            <a:ext cx="481200" cy="1966500"/>
          </a:xfrm>
          <a:prstGeom prst="roundRect">
            <a:avLst>
              <a:gd name="adj" fmla="val 16667"/>
            </a:avLst>
          </a:prstGeom>
          <a:solidFill>
            <a:srgbClr val="6ACC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pic>
        <p:nvPicPr>
          <p:cNvPr id="65" name="Google Shape;65;p14" descr="Microphone with solid fill"/>
          <p:cNvPicPr preferRelativeResize="0"/>
          <p:nvPr/>
        </p:nvPicPr>
        <p:blipFill rotWithShape="1">
          <a:blip r:embed="rId3">
            <a:alphaModFix/>
          </a:blip>
          <a:srcRect/>
          <a:stretch/>
        </p:blipFill>
        <p:spPr>
          <a:xfrm rot="-2011979">
            <a:off x="4468304" y="3064538"/>
            <a:ext cx="340597" cy="336399"/>
          </a:xfrm>
          <a:prstGeom prst="rect">
            <a:avLst/>
          </a:prstGeom>
          <a:noFill/>
          <a:ln>
            <a:noFill/>
          </a:ln>
        </p:spPr>
      </p:pic>
      <p:pic>
        <p:nvPicPr>
          <p:cNvPr id="66" name="Google Shape;66;p14" descr="Microphone with solid fill"/>
          <p:cNvPicPr preferRelativeResize="0"/>
          <p:nvPr/>
        </p:nvPicPr>
        <p:blipFill rotWithShape="1">
          <a:blip r:embed="rId3">
            <a:alphaModFix/>
          </a:blip>
          <a:srcRect/>
          <a:stretch/>
        </p:blipFill>
        <p:spPr>
          <a:xfrm rot="-2011979">
            <a:off x="4468304" y="2719953"/>
            <a:ext cx="340597" cy="336399"/>
          </a:xfrm>
          <a:prstGeom prst="rect">
            <a:avLst/>
          </a:prstGeom>
          <a:noFill/>
          <a:ln>
            <a:noFill/>
          </a:ln>
        </p:spPr>
      </p:pic>
      <p:pic>
        <p:nvPicPr>
          <p:cNvPr id="67" name="Google Shape;67;p14" descr="Microphone with solid fill"/>
          <p:cNvPicPr preferRelativeResize="0"/>
          <p:nvPr/>
        </p:nvPicPr>
        <p:blipFill rotWithShape="1">
          <a:blip r:embed="rId3">
            <a:alphaModFix/>
          </a:blip>
          <a:srcRect/>
          <a:stretch/>
        </p:blipFill>
        <p:spPr>
          <a:xfrm rot="-2011979">
            <a:off x="4468304" y="1610190"/>
            <a:ext cx="340597" cy="336399"/>
          </a:xfrm>
          <a:prstGeom prst="rect">
            <a:avLst/>
          </a:prstGeom>
          <a:noFill/>
          <a:ln>
            <a:noFill/>
          </a:ln>
        </p:spPr>
      </p:pic>
      <p:pic>
        <p:nvPicPr>
          <p:cNvPr id="68" name="Google Shape;68;p14" descr="Microphone with solid fill"/>
          <p:cNvPicPr preferRelativeResize="0"/>
          <p:nvPr/>
        </p:nvPicPr>
        <p:blipFill rotWithShape="1">
          <a:blip r:embed="rId3">
            <a:alphaModFix/>
          </a:blip>
          <a:srcRect/>
          <a:stretch/>
        </p:blipFill>
        <p:spPr>
          <a:xfrm rot="-2011979">
            <a:off x="4865665" y="2420053"/>
            <a:ext cx="340597" cy="336399"/>
          </a:xfrm>
          <a:prstGeom prst="rect">
            <a:avLst/>
          </a:prstGeom>
          <a:noFill/>
          <a:ln>
            <a:noFill/>
          </a:ln>
        </p:spPr>
      </p:pic>
      <p:pic>
        <p:nvPicPr>
          <p:cNvPr id="69" name="Google Shape;69;p14" descr="Microphone with solid fill"/>
          <p:cNvPicPr preferRelativeResize="0"/>
          <p:nvPr/>
        </p:nvPicPr>
        <p:blipFill rotWithShape="1">
          <a:blip r:embed="rId3">
            <a:alphaModFix/>
          </a:blip>
          <a:srcRect/>
          <a:stretch/>
        </p:blipFill>
        <p:spPr>
          <a:xfrm rot="-2011979">
            <a:off x="4068274" y="2420053"/>
            <a:ext cx="340597" cy="336399"/>
          </a:xfrm>
          <a:prstGeom prst="rect">
            <a:avLst/>
          </a:prstGeom>
          <a:noFill/>
          <a:ln>
            <a:noFill/>
          </a:ln>
        </p:spPr>
      </p:pic>
      <p:pic>
        <p:nvPicPr>
          <p:cNvPr id="70" name="Google Shape;70;p14" descr="Microphone with solid fill"/>
          <p:cNvPicPr preferRelativeResize="0"/>
          <p:nvPr/>
        </p:nvPicPr>
        <p:blipFill rotWithShape="1">
          <a:blip r:embed="rId3">
            <a:alphaModFix/>
          </a:blip>
          <a:srcRect/>
          <a:stretch/>
        </p:blipFill>
        <p:spPr>
          <a:xfrm rot="-2011979">
            <a:off x="4468304" y="2340661"/>
            <a:ext cx="340597" cy="336399"/>
          </a:xfrm>
          <a:prstGeom prst="rect">
            <a:avLst/>
          </a:prstGeom>
          <a:noFill/>
          <a:ln>
            <a:noFill/>
          </a:ln>
        </p:spPr>
      </p:pic>
      <p:pic>
        <p:nvPicPr>
          <p:cNvPr id="71" name="Google Shape;71;p14" descr="Microphone with solid fill"/>
          <p:cNvPicPr preferRelativeResize="0"/>
          <p:nvPr/>
        </p:nvPicPr>
        <p:blipFill rotWithShape="1">
          <a:blip r:embed="rId3">
            <a:alphaModFix/>
          </a:blip>
          <a:srcRect/>
          <a:stretch/>
        </p:blipFill>
        <p:spPr>
          <a:xfrm rot="-2011979">
            <a:off x="4468304" y="1961370"/>
            <a:ext cx="340597" cy="336399"/>
          </a:xfrm>
          <a:prstGeom prst="rect">
            <a:avLst/>
          </a:prstGeom>
          <a:noFill/>
          <a:ln>
            <a:noFill/>
          </a:ln>
        </p:spPr>
      </p:pic>
      <p:pic>
        <p:nvPicPr>
          <p:cNvPr id="72" name="Google Shape;72;p14" descr="Microphone with solid fill"/>
          <p:cNvPicPr preferRelativeResize="0"/>
          <p:nvPr/>
        </p:nvPicPr>
        <p:blipFill rotWithShape="1">
          <a:blip r:embed="rId3">
            <a:alphaModFix/>
          </a:blip>
          <a:srcRect/>
          <a:stretch/>
        </p:blipFill>
        <p:spPr>
          <a:xfrm rot="-2011979">
            <a:off x="5264360" y="2420053"/>
            <a:ext cx="340597" cy="336399"/>
          </a:xfrm>
          <a:prstGeom prst="rect">
            <a:avLst/>
          </a:prstGeom>
          <a:noFill/>
          <a:ln>
            <a:noFill/>
          </a:ln>
        </p:spPr>
      </p:pic>
      <p:pic>
        <p:nvPicPr>
          <p:cNvPr id="73" name="Google Shape;73;p14" descr="Microphone with solid fill"/>
          <p:cNvPicPr preferRelativeResize="0"/>
          <p:nvPr/>
        </p:nvPicPr>
        <p:blipFill rotWithShape="1">
          <a:blip r:embed="rId3">
            <a:alphaModFix/>
          </a:blip>
          <a:srcRect/>
          <a:stretch/>
        </p:blipFill>
        <p:spPr>
          <a:xfrm rot="-2011979">
            <a:off x="3669579" y="2420053"/>
            <a:ext cx="340597" cy="336399"/>
          </a:xfrm>
          <a:prstGeom prst="rect">
            <a:avLst/>
          </a:prstGeom>
          <a:noFill/>
          <a:ln>
            <a:noFill/>
          </a:ln>
        </p:spPr>
      </p:pic>
      <p:sp>
        <p:nvSpPr>
          <p:cNvPr id="74" name="Google Shape;74;p14"/>
          <p:cNvSpPr txBox="1"/>
          <p:nvPr/>
        </p:nvSpPr>
        <p:spPr>
          <a:xfrm>
            <a:off x="3639599" y="3388300"/>
            <a:ext cx="20430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i="0" u="none" strike="noStrike" cap="none">
                <a:solidFill>
                  <a:srgbClr val="000000"/>
                </a:solidFill>
                <a:latin typeface="Roboto Light"/>
                <a:ea typeface="Roboto Light"/>
                <a:cs typeface="Roboto Light"/>
                <a:sym typeface="Roboto Light"/>
              </a:rPr>
              <a:t>Microphone Array</a:t>
            </a:r>
            <a:endParaRPr>
              <a:latin typeface="Roboto Light"/>
              <a:ea typeface="Roboto Light"/>
              <a:cs typeface="Roboto Light"/>
              <a:sym typeface="Roboto Light"/>
            </a:endParaRPr>
          </a:p>
        </p:txBody>
      </p:sp>
      <p:pic>
        <p:nvPicPr>
          <p:cNvPr id="75" name="Google Shape;75;p14" descr="Man with solid fill"/>
          <p:cNvPicPr preferRelativeResize="0"/>
          <p:nvPr/>
        </p:nvPicPr>
        <p:blipFill rotWithShape="1">
          <a:blip r:embed="rId4">
            <a:alphaModFix/>
          </a:blip>
          <a:srcRect/>
          <a:stretch/>
        </p:blipFill>
        <p:spPr>
          <a:xfrm>
            <a:off x="5714486" y="1012354"/>
            <a:ext cx="553578" cy="534832"/>
          </a:xfrm>
          <a:prstGeom prst="rect">
            <a:avLst/>
          </a:prstGeom>
          <a:noFill/>
          <a:ln>
            <a:noFill/>
          </a:ln>
        </p:spPr>
      </p:pic>
      <p:sp>
        <p:nvSpPr>
          <p:cNvPr id="76" name="Google Shape;76;p14"/>
          <p:cNvSpPr txBox="1"/>
          <p:nvPr/>
        </p:nvSpPr>
        <p:spPr>
          <a:xfrm>
            <a:off x="5452625" y="700750"/>
            <a:ext cx="1077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a:latin typeface="Roboto Light"/>
                <a:ea typeface="Roboto Light"/>
                <a:cs typeface="Roboto Light"/>
                <a:sym typeface="Roboto Light"/>
              </a:rPr>
              <a:t>Speaker</a:t>
            </a:r>
            <a:endParaRPr>
              <a:latin typeface="Roboto Light"/>
              <a:ea typeface="Roboto Light"/>
              <a:cs typeface="Roboto Light"/>
              <a:sym typeface="Roboto Light"/>
            </a:endParaRPr>
          </a:p>
        </p:txBody>
      </p:sp>
      <p:cxnSp>
        <p:nvCxnSpPr>
          <p:cNvPr id="77" name="Google Shape;77;p14"/>
          <p:cNvCxnSpPr/>
          <p:nvPr/>
        </p:nvCxnSpPr>
        <p:spPr>
          <a:xfrm>
            <a:off x="4682825" y="2588259"/>
            <a:ext cx="1755900" cy="0"/>
          </a:xfrm>
          <a:prstGeom prst="straightConnector1">
            <a:avLst/>
          </a:prstGeom>
          <a:noFill/>
          <a:ln w="28575" cap="flat" cmpd="sng">
            <a:solidFill>
              <a:schemeClr val="dk1"/>
            </a:solidFill>
            <a:prstDash val="solid"/>
            <a:round/>
            <a:headEnd type="none" w="med" len="med"/>
            <a:tailEnd type="none" w="med" len="med"/>
          </a:ln>
        </p:spPr>
      </p:cxnSp>
      <p:cxnSp>
        <p:nvCxnSpPr>
          <p:cNvPr id="78" name="Google Shape;78;p14"/>
          <p:cNvCxnSpPr/>
          <p:nvPr/>
        </p:nvCxnSpPr>
        <p:spPr>
          <a:xfrm rot="10800000" flipH="1">
            <a:off x="4682825" y="1403559"/>
            <a:ext cx="1206600" cy="1184700"/>
          </a:xfrm>
          <a:prstGeom prst="straightConnector1">
            <a:avLst/>
          </a:prstGeom>
          <a:noFill/>
          <a:ln w="28575" cap="flat" cmpd="sng">
            <a:solidFill>
              <a:schemeClr val="dk1"/>
            </a:solidFill>
            <a:prstDash val="solid"/>
            <a:round/>
            <a:headEnd type="none" w="med" len="med"/>
            <a:tailEnd type="none" w="med" len="med"/>
          </a:ln>
        </p:spPr>
      </p:cxnSp>
      <p:sp>
        <p:nvSpPr>
          <p:cNvPr id="79" name="Google Shape;79;p14"/>
          <p:cNvSpPr txBox="1"/>
          <p:nvPr/>
        </p:nvSpPr>
        <p:spPr>
          <a:xfrm>
            <a:off x="5239800" y="1899700"/>
            <a:ext cx="4428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dk1"/>
                </a:solidFill>
                <a:latin typeface="Proxima Nova"/>
                <a:ea typeface="Proxima Nova"/>
                <a:cs typeface="Proxima Nova"/>
                <a:sym typeface="Proxima Nova"/>
              </a:rPr>
              <a:t>θ</a:t>
            </a:r>
            <a:endParaRPr sz="2600" b="1">
              <a:solidFill>
                <a:schemeClr val="dk1"/>
              </a:solidFill>
              <a:latin typeface="Proxima Nova"/>
              <a:ea typeface="Proxima Nova"/>
              <a:cs typeface="Proxima Nova"/>
              <a:sym typeface="Proxima Nova"/>
            </a:endParaRPr>
          </a:p>
        </p:txBody>
      </p:sp>
      <p:sp>
        <p:nvSpPr>
          <p:cNvPr id="80" name="Google Shape;80;p14"/>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1" name="Google Shape;81;p14"/>
          <p:cNvGrpSpPr/>
          <p:nvPr/>
        </p:nvGrpSpPr>
        <p:grpSpPr>
          <a:xfrm rot="-7861583">
            <a:off x="5525596" y="1145293"/>
            <a:ext cx="374696" cy="268947"/>
            <a:chOff x="5128450" y="1062700"/>
            <a:chExt cx="374700" cy="268950"/>
          </a:xfrm>
        </p:grpSpPr>
        <p:sp>
          <p:nvSpPr>
            <p:cNvPr id="82" name="Google Shape;82;p14"/>
            <p:cNvSpPr/>
            <p:nvPr/>
          </p:nvSpPr>
          <p:spPr>
            <a:xfrm>
              <a:off x="5160675" y="1121450"/>
              <a:ext cx="299100" cy="204600"/>
            </a:xfrm>
            <a:prstGeom prst="blockArc">
              <a:avLst>
                <a:gd name="adj1" fmla="val 11996010"/>
                <a:gd name="adj2" fmla="val 20421408"/>
                <a:gd name="adj3" fmla="val 10518"/>
              </a:avLst>
            </a:prstGeom>
            <a:solidFill>
              <a:srgbClr val="D65F5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83;p14"/>
            <p:cNvSpPr/>
            <p:nvPr/>
          </p:nvSpPr>
          <p:spPr>
            <a:xfrm>
              <a:off x="5195325" y="1169950"/>
              <a:ext cx="229800" cy="161700"/>
            </a:xfrm>
            <a:prstGeom prst="blockArc">
              <a:avLst>
                <a:gd name="adj1" fmla="val 11996010"/>
                <a:gd name="adj2" fmla="val 20421408"/>
                <a:gd name="adj3" fmla="val 10518"/>
              </a:avLst>
            </a:prstGeom>
            <a:solidFill>
              <a:srgbClr val="D65F5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84;p14"/>
            <p:cNvSpPr/>
            <p:nvPr/>
          </p:nvSpPr>
          <p:spPr>
            <a:xfrm>
              <a:off x="5128450" y="1062700"/>
              <a:ext cx="374700" cy="254100"/>
            </a:xfrm>
            <a:prstGeom prst="blockArc">
              <a:avLst>
                <a:gd name="adj1" fmla="val 11996010"/>
                <a:gd name="adj2" fmla="val 20421408"/>
                <a:gd name="adj3" fmla="val 10518"/>
              </a:avLst>
            </a:prstGeom>
            <a:solidFill>
              <a:srgbClr val="D65F5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3967350" y="209549"/>
            <a:ext cx="4765276" cy="1184336"/>
          </a:xfrm>
          <a:prstGeom prst="rect">
            <a:avLst/>
          </a:prstGeom>
          <a:noFill/>
          <a:ln>
            <a:noFill/>
          </a:ln>
        </p:spPr>
      </p:pic>
      <p:sp>
        <p:nvSpPr>
          <p:cNvPr id="90" name="Google Shape;90;p15"/>
          <p:cNvSpPr txBox="1">
            <a:spLocks noGrp="1"/>
          </p:cNvSpPr>
          <p:nvPr>
            <p:ph type="title"/>
          </p:nvPr>
        </p:nvSpPr>
        <p:spPr>
          <a:xfrm>
            <a:off x="17" y="0"/>
            <a:ext cx="307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latin typeface="Roboto"/>
                <a:ea typeface="Roboto"/>
                <a:cs typeface="Roboto"/>
                <a:sym typeface="Roboto"/>
              </a:rPr>
              <a:t>Measured Data</a:t>
            </a:r>
            <a:endParaRPr sz="3020" b="1">
              <a:latin typeface="Roboto"/>
              <a:ea typeface="Roboto"/>
              <a:cs typeface="Roboto"/>
              <a:sym typeface="Roboto"/>
            </a:endParaRPr>
          </a:p>
        </p:txBody>
      </p:sp>
      <p:sp>
        <p:nvSpPr>
          <p:cNvPr id="91" name="Google Shape;91;p15"/>
          <p:cNvSpPr txBox="1"/>
          <p:nvPr/>
        </p:nvSpPr>
        <p:spPr>
          <a:xfrm>
            <a:off x="171825" y="693075"/>
            <a:ext cx="3795600" cy="7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Roboto Light"/>
                <a:ea typeface="Roboto Light"/>
                <a:cs typeface="Roboto Light"/>
                <a:sym typeface="Roboto Light"/>
              </a:rPr>
              <a:t>7 Microphone Signal Datasets</a:t>
            </a:r>
            <a:endParaRPr sz="2100">
              <a:latin typeface="Roboto Light"/>
              <a:ea typeface="Roboto Light"/>
              <a:cs typeface="Roboto Light"/>
              <a:sym typeface="Roboto Light"/>
            </a:endParaRPr>
          </a:p>
        </p:txBody>
      </p:sp>
      <p:sp>
        <p:nvSpPr>
          <p:cNvPr id="92" name="Google Shape;92;p15"/>
          <p:cNvSpPr txBox="1"/>
          <p:nvPr/>
        </p:nvSpPr>
        <p:spPr>
          <a:xfrm>
            <a:off x="289950" y="3259125"/>
            <a:ext cx="3677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Roboto Light"/>
                <a:ea typeface="Roboto Light"/>
                <a:cs typeface="Roboto Light"/>
                <a:sym typeface="Roboto Light"/>
              </a:rPr>
              <a:t>Measured Angle Datasets </a:t>
            </a:r>
            <a:endParaRPr sz="2100">
              <a:latin typeface="Roboto Light"/>
              <a:ea typeface="Roboto Light"/>
              <a:cs typeface="Roboto Light"/>
              <a:sym typeface="Roboto Light"/>
            </a:endParaRPr>
          </a:p>
        </p:txBody>
      </p:sp>
      <p:cxnSp>
        <p:nvCxnSpPr>
          <p:cNvPr id="93" name="Google Shape;93;p15"/>
          <p:cNvCxnSpPr/>
          <p:nvPr/>
        </p:nvCxnSpPr>
        <p:spPr>
          <a:xfrm>
            <a:off x="1452738" y="1492250"/>
            <a:ext cx="4200" cy="1404900"/>
          </a:xfrm>
          <a:prstGeom prst="straightConnector1">
            <a:avLst/>
          </a:prstGeom>
          <a:noFill/>
          <a:ln w="38100" cap="flat" cmpd="sng">
            <a:solidFill>
              <a:srgbClr val="000000"/>
            </a:solidFill>
            <a:prstDash val="solid"/>
            <a:round/>
            <a:headEnd type="none" w="med" len="med"/>
            <a:tailEnd type="triangle" w="med" len="med"/>
          </a:ln>
        </p:spPr>
      </p:cxnSp>
      <p:sp>
        <p:nvSpPr>
          <p:cNvPr id="94" name="Google Shape;94;p15"/>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5" name="Google Shape;95;p15"/>
          <p:cNvPicPr preferRelativeResize="0"/>
          <p:nvPr/>
        </p:nvPicPr>
        <p:blipFill>
          <a:blip r:embed="rId4">
            <a:alphaModFix/>
          </a:blip>
          <a:stretch>
            <a:fillRect/>
          </a:stretch>
        </p:blipFill>
        <p:spPr>
          <a:xfrm>
            <a:off x="4104675" y="1835199"/>
            <a:ext cx="4509276" cy="3135374"/>
          </a:xfrm>
          <a:prstGeom prst="rect">
            <a:avLst/>
          </a:prstGeom>
          <a:noFill/>
          <a:ln>
            <a:noFill/>
          </a:ln>
        </p:spPr>
      </p:pic>
      <p:sp>
        <p:nvSpPr>
          <p:cNvPr id="96" name="Google Shape;96;p15"/>
          <p:cNvSpPr txBox="1"/>
          <p:nvPr/>
        </p:nvSpPr>
        <p:spPr>
          <a:xfrm>
            <a:off x="1516217" y="1835200"/>
            <a:ext cx="3334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Roboto Light"/>
                <a:ea typeface="Roboto Light"/>
                <a:cs typeface="Roboto Light"/>
                <a:sym typeface="Roboto Light"/>
              </a:rPr>
              <a:t>Triangulation</a:t>
            </a:r>
            <a:endParaRPr sz="2100">
              <a:latin typeface="Roboto Light"/>
              <a:ea typeface="Roboto Light"/>
              <a:cs typeface="Roboto Light"/>
              <a:sym typeface="Roboto Light"/>
            </a:endParaRPr>
          </a:p>
        </p:txBody>
      </p:sp>
      <p:cxnSp>
        <p:nvCxnSpPr>
          <p:cNvPr id="97" name="Google Shape;97;p15"/>
          <p:cNvCxnSpPr/>
          <p:nvPr/>
        </p:nvCxnSpPr>
        <p:spPr>
          <a:xfrm flipH="1">
            <a:off x="4910296" y="1393884"/>
            <a:ext cx="8100" cy="505200"/>
          </a:xfrm>
          <a:prstGeom prst="straightConnector1">
            <a:avLst/>
          </a:prstGeom>
          <a:noFill/>
          <a:ln w="38100" cap="flat" cmpd="sng">
            <a:solidFill>
              <a:srgbClr val="000000"/>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6"/>
          <p:cNvPicPr preferRelativeResize="0"/>
          <p:nvPr/>
        </p:nvPicPr>
        <p:blipFill>
          <a:blip r:embed="rId3">
            <a:alphaModFix/>
          </a:blip>
          <a:stretch>
            <a:fillRect/>
          </a:stretch>
        </p:blipFill>
        <p:spPr>
          <a:xfrm>
            <a:off x="674475" y="183375"/>
            <a:ext cx="7795052" cy="4776743"/>
          </a:xfrm>
          <a:prstGeom prst="rect">
            <a:avLst/>
          </a:prstGeom>
          <a:noFill/>
          <a:ln>
            <a:noFill/>
          </a:ln>
        </p:spPr>
      </p:pic>
      <p:sp>
        <p:nvSpPr>
          <p:cNvPr id="103" name="Google Shape;103;p16"/>
          <p:cNvSpPr txBox="1">
            <a:spLocks noGrp="1"/>
          </p:cNvSpPr>
          <p:nvPr>
            <p:ph type="title"/>
          </p:nvPr>
        </p:nvSpPr>
        <p:spPr>
          <a:xfrm>
            <a:off x="0" y="0"/>
            <a:ext cx="3091200" cy="6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latin typeface="Roboto"/>
                <a:ea typeface="Roboto"/>
                <a:cs typeface="Roboto"/>
                <a:sym typeface="Roboto"/>
              </a:rPr>
              <a:t>Generated Data</a:t>
            </a:r>
            <a:endParaRPr sz="3020" b="1">
              <a:latin typeface="Roboto"/>
              <a:ea typeface="Roboto"/>
              <a:cs typeface="Roboto"/>
              <a:sym typeface="Roboto"/>
            </a:endParaRPr>
          </a:p>
        </p:txBody>
      </p:sp>
      <p:sp>
        <p:nvSpPr>
          <p:cNvPr id="104" name="Google Shape;104;p16"/>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0" y="-2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latin typeface="Roboto"/>
                <a:ea typeface="Roboto"/>
                <a:cs typeface="Roboto"/>
                <a:sym typeface="Roboto"/>
              </a:rPr>
              <a:t>Continuous State Space Model</a:t>
            </a:r>
            <a:endParaRPr sz="3020" b="1">
              <a:latin typeface="Roboto"/>
              <a:ea typeface="Roboto"/>
              <a:cs typeface="Roboto"/>
              <a:sym typeface="Roboto"/>
            </a:endParaRPr>
          </a:p>
        </p:txBody>
      </p:sp>
      <p:pic>
        <p:nvPicPr>
          <p:cNvPr id="110" name="Google Shape;110;p17"/>
          <p:cNvPicPr preferRelativeResize="0"/>
          <p:nvPr/>
        </p:nvPicPr>
        <p:blipFill rotWithShape="1">
          <a:blip r:embed="rId3">
            <a:alphaModFix/>
          </a:blip>
          <a:srcRect l="2884"/>
          <a:stretch/>
        </p:blipFill>
        <p:spPr>
          <a:xfrm>
            <a:off x="71025" y="3030150"/>
            <a:ext cx="3708524" cy="954650"/>
          </a:xfrm>
          <a:prstGeom prst="rect">
            <a:avLst/>
          </a:prstGeom>
          <a:noFill/>
          <a:ln>
            <a:noFill/>
          </a:ln>
        </p:spPr>
      </p:pic>
      <p:pic>
        <p:nvPicPr>
          <p:cNvPr id="111" name="Google Shape;111;p17"/>
          <p:cNvPicPr preferRelativeResize="0"/>
          <p:nvPr/>
        </p:nvPicPr>
        <p:blipFill>
          <a:blip r:embed="rId4">
            <a:alphaModFix/>
          </a:blip>
          <a:stretch>
            <a:fillRect/>
          </a:stretch>
        </p:blipFill>
        <p:spPr>
          <a:xfrm>
            <a:off x="71025" y="3875650"/>
            <a:ext cx="3164825" cy="634375"/>
          </a:xfrm>
          <a:prstGeom prst="rect">
            <a:avLst/>
          </a:prstGeom>
          <a:noFill/>
          <a:ln>
            <a:noFill/>
          </a:ln>
        </p:spPr>
      </p:pic>
      <p:pic>
        <p:nvPicPr>
          <p:cNvPr id="112" name="Google Shape;112;p17"/>
          <p:cNvPicPr preferRelativeResize="0"/>
          <p:nvPr/>
        </p:nvPicPr>
        <p:blipFill>
          <a:blip r:embed="rId5">
            <a:alphaModFix/>
          </a:blip>
          <a:stretch>
            <a:fillRect/>
          </a:stretch>
        </p:blipFill>
        <p:spPr>
          <a:xfrm>
            <a:off x="71025" y="1415950"/>
            <a:ext cx="8839204" cy="1614191"/>
          </a:xfrm>
          <a:prstGeom prst="rect">
            <a:avLst/>
          </a:prstGeom>
          <a:noFill/>
          <a:ln>
            <a:noFill/>
          </a:ln>
        </p:spPr>
      </p:pic>
      <p:sp>
        <p:nvSpPr>
          <p:cNvPr id="113" name="Google Shape;113;p17"/>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0" y="0"/>
            <a:ext cx="245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latin typeface="Roboto"/>
                <a:ea typeface="Roboto"/>
                <a:cs typeface="Roboto"/>
                <a:sym typeface="Roboto"/>
              </a:rPr>
              <a:t>Update Step </a:t>
            </a:r>
            <a:endParaRPr sz="3020" b="1">
              <a:latin typeface="Roboto"/>
              <a:ea typeface="Roboto"/>
              <a:cs typeface="Roboto"/>
              <a:sym typeface="Roboto"/>
            </a:endParaRPr>
          </a:p>
        </p:txBody>
      </p:sp>
      <p:pic>
        <p:nvPicPr>
          <p:cNvPr id="119" name="Google Shape;119;p18"/>
          <p:cNvPicPr preferRelativeResize="0"/>
          <p:nvPr/>
        </p:nvPicPr>
        <p:blipFill>
          <a:blip r:embed="rId3">
            <a:alphaModFix/>
          </a:blip>
          <a:stretch>
            <a:fillRect/>
          </a:stretch>
        </p:blipFill>
        <p:spPr>
          <a:xfrm>
            <a:off x="1471747" y="1502400"/>
            <a:ext cx="6061675" cy="954400"/>
          </a:xfrm>
          <a:prstGeom prst="rect">
            <a:avLst/>
          </a:prstGeom>
          <a:noFill/>
          <a:ln>
            <a:noFill/>
          </a:ln>
        </p:spPr>
      </p:pic>
      <p:pic>
        <p:nvPicPr>
          <p:cNvPr id="120" name="Google Shape;120;p18"/>
          <p:cNvPicPr preferRelativeResize="0"/>
          <p:nvPr/>
        </p:nvPicPr>
        <p:blipFill>
          <a:blip r:embed="rId4">
            <a:alphaModFix/>
          </a:blip>
          <a:stretch>
            <a:fillRect/>
          </a:stretch>
        </p:blipFill>
        <p:spPr>
          <a:xfrm>
            <a:off x="152400" y="2609200"/>
            <a:ext cx="8839204" cy="1713459"/>
          </a:xfrm>
          <a:prstGeom prst="rect">
            <a:avLst/>
          </a:prstGeom>
          <a:noFill/>
          <a:ln>
            <a:noFill/>
          </a:ln>
        </p:spPr>
      </p:pic>
      <p:sp>
        <p:nvSpPr>
          <p:cNvPr id="121" name="Google Shape;121;p18"/>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0" y="0"/>
            <a:ext cx="373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latin typeface="Roboto"/>
                <a:ea typeface="Roboto"/>
                <a:cs typeface="Roboto"/>
                <a:sym typeface="Roboto"/>
              </a:rPr>
              <a:t>Naïve vs Circular Kalman Filter</a:t>
            </a:r>
            <a:endParaRPr sz="3020" b="1">
              <a:latin typeface="Roboto"/>
              <a:ea typeface="Roboto"/>
              <a:cs typeface="Roboto"/>
              <a:sym typeface="Roboto"/>
            </a:endParaRPr>
          </a:p>
        </p:txBody>
      </p:sp>
      <p:sp>
        <p:nvSpPr>
          <p:cNvPr id="129" name="Google Shape;129;p19"/>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naive_vs_circular_KF">
            <a:hlinkClick r:id="" action="ppaction://media"/>
            <a:extLst>
              <a:ext uri="{FF2B5EF4-FFF2-40B4-BE49-F238E27FC236}">
                <a16:creationId xmlns:a16="http://schemas.microsoft.com/office/drawing/2014/main" id="{12AD2BBD-9C28-924C-BABA-F5B06754D13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3131" b="25143"/>
          <a:stretch/>
        </p:blipFill>
        <p:spPr>
          <a:xfrm>
            <a:off x="859646" y="1023837"/>
            <a:ext cx="7424707" cy="3840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0" y="0"/>
            <a:ext cx="257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latin typeface="Roboto"/>
                <a:ea typeface="Roboto"/>
                <a:cs typeface="Roboto"/>
                <a:sym typeface="Roboto"/>
              </a:rPr>
              <a:t>Particle Filter</a:t>
            </a:r>
            <a:endParaRPr sz="3020" b="1">
              <a:latin typeface="Roboto"/>
              <a:ea typeface="Roboto"/>
              <a:cs typeface="Roboto"/>
              <a:sym typeface="Roboto"/>
            </a:endParaRPr>
          </a:p>
        </p:txBody>
      </p:sp>
      <p:pic>
        <p:nvPicPr>
          <p:cNvPr id="135" name="Google Shape;135;p20"/>
          <p:cNvPicPr preferRelativeResize="0"/>
          <p:nvPr/>
        </p:nvPicPr>
        <p:blipFill>
          <a:blip r:embed="rId5">
            <a:alphaModFix/>
          </a:blip>
          <a:stretch>
            <a:fillRect/>
          </a:stretch>
        </p:blipFill>
        <p:spPr>
          <a:xfrm>
            <a:off x="4780900" y="653773"/>
            <a:ext cx="4058299" cy="3977640"/>
          </a:xfrm>
          <a:prstGeom prst="rect">
            <a:avLst/>
          </a:prstGeom>
          <a:noFill/>
          <a:ln>
            <a:noFill/>
          </a:ln>
        </p:spPr>
      </p:pic>
      <p:pic>
        <p:nvPicPr>
          <p:cNvPr id="136" name="Google Shape;136;p20"/>
          <p:cNvPicPr preferRelativeResize="0"/>
          <p:nvPr/>
        </p:nvPicPr>
        <p:blipFill>
          <a:blip r:embed="rId6">
            <a:alphaModFix/>
          </a:blip>
          <a:stretch>
            <a:fillRect/>
          </a:stretch>
        </p:blipFill>
        <p:spPr>
          <a:xfrm>
            <a:off x="278850" y="530963"/>
            <a:ext cx="4058308" cy="3973375"/>
          </a:xfrm>
          <a:prstGeom prst="rect">
            <a:avLst/>
          </a:prstGeom>
          <a:noFill/>
          <a:ln>
            <a:noFill/>
          </a:ln>
        </p:spPr>
      </p:pic>
      <p:pic>
        <p:nvPicPr>
          <p:cNvPr id="137" name="Google Shape;137;p20"/>
          <p:cNvPicPr preferRelativeResize="0"/>
          <p:nvPr/>
        </p:nvPicPr>
        <p:blipFill>
          <a:blip r:embed="rId7">
            <a:alphaModFix/>
          </a:blip>
          <a:stretch>
            <a:fillRect/>
          </a:stretch>
        </p:blipFill>
        <p:spPr>
          <a:xfrm>
            <a:off x="2258525" y="4506475"/>
            <a:ext cx="4626949" cy="497825"/>
          </a:xfrm>
          <a:prstGeom prst="rect">
            <a:avLst/>
          </a:prstGeom>
          <a:noFill/>
          <a:ln>
            <a:noFill/>
          </a:ln>
        </p:spPr>
      </p:pic>
      <p:sp>
        <p:nvSpPr>
          <p:cNvPr id="138" name="Google Shape;138;p20"/>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Particle_Filter_Anim">
            <a:hlinkClick r:id="" action="ppaction://media"/>
            <a:extLst>
              <a:ext uri="{FF2B5EF4-FFF2-40B4-BE49-F238E27FC236}">
                <a16:creationId xmlns:a16="http://schemas.microsoft.com/office/drawing/2014/main" id="{0F9584D8-8242-D5CC-2A7C-9EC4DC01CF56}"/>
              </a:ext>
            </a:extLst>
          </p:cNvPr>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277222" y="526685"/>
            <a:ext cx="4059936" cy="3977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a:picLocks noChangeAspect="1"/>
          </p:cNvPicPr>
          <p:nvPr/>
        </p:nvPicPr>
        <p:blipFill>
          <a:blip r:embed="rId3">
            <a:alphaModFix/>
          </a:blip>
          <a:stretch>
            <a:fillRect/>
          </a:stretch>
        </p:blipFill>
        <p:spPr>
          <a:xfrm>
            <a:off x="3597467" y="46731"/>
            <a:ext cx="4389120" cy="4877788"/>
          </a:xfrm>
          <a:prstGeom prst="rect">
            <a:avLst/>
          </a:prstGeom>
          <a:noFill/>
          <a:ln>
            <a:noFill/>
          </a:ln>
        </p:spPr>
      </p:pic>
      <p:sp>
        <p:nvSpPr>
          <p:cNvPr id="144" name="Google Shape;144;p21"/>
          <p:cNvSpPr txBox="1"/>
          <p:nvPr/>
        </p:nvSpPr>
        <p:spPr>
          <a:xfrm>
            <a:off x="0" y="0"/>
            <a:ext cx="3000000" cy="1114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990"/>
              <a:buFont typeface="Arial"/>
              <a:buNone/>
            </a:pPr>
            <a:r>
              <a:rPr lang="en" sz="3020" b="1">
                <a:solidFill>
                  <a:schemeClr val="dk1"/>
                </a:solidFill>
                <a:latin typeface="Roboto"/>
                <a:ea typeface="Roboto"/>
                <a:cs typeface="Roboto"/>
                <a:sym typeface="Roboto"/>
              </a:rPr>
              <a:t>Performance on Simulated Data</a:t>
            </a:r>
            <a:endParaRPr b="1">
              <a:latin typeface="Roboto"/>
              <a:ea typeface="Roboto"/>
              <a:cs typeface="Roboto"/>
              <a:sym typeface="Roboto"/>
            </a:endParaRPr>
          </a:p>
        </p:txBody>
      </p:sp>
      <p:sp>
        <p:nvSpPr>
          <p:cNvPr id="145" name="Google Shape;145;p21"/>
          <p:cNvSpPr/>
          <p:nvPr/>
        </p:nvSpPr>
        <p:spPr>
          <a:xfrm>
            <a:off x="121425" y="3100825"/>
            <a:ext cx="3202500" cy="532200"/>
          </a:xfrm>
          <a:prstGeom prst="rect">
            <a:avLst/>
          </a:prstGeom>
          <a:solidFill>
            <a:srgbClr val="D9EAD3">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46" name="Google Shape;146;p21"/>
          <p:cNvSpPr>
            <a:spLocks noChangeAspect="1"/>
          </p:cNvSpPr>
          <p:nvPr/>
        </p:nvSpPr>
        <p:spPr>
          <a:xfrm>
            <a:off x="6638488" y="3313694"/>
            <a:ext cx="1338991" cy="1344168"/>
          </a:xfrm>
          <a:prstGeom prst="rect">
            <a:avLst/>
          </a:prstGeom>
          <a:solidFill>
            <a:srgbClr val="D9EAD3">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47" name="Google Shape;147;p21"/>
          <p:cNvSpPr txBox="1"/>
          <p:nvPr/>
        </p:nvSpPr>
        <p:spPr>
          <a:xfrm>
            <a:off x="93375" y="3100825"/>
            <a:ext cx="32586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Roboto Light"/>
                <a:ea typeface="Roboto Light"/>
                <a:cs typeface="Roboto Light"/>
                <a:sym typeface="Roboto Light"/>
              </a:rPr>
              <a:t>Particle F. more accurate</a:t>
            </a:r>
            <a:endParaRPr sz="2100">
              <a:latin typeface="Roboto Light"/>
              <a:ea typeface="Roboto Light"/>
              <a:cs typeface="Roboto Light"/>
              <a:sym typeface="Roboto Light"/>
            </a:endParaRPr>
          </a:p>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148" name="Google Shape;148;p21"/>
          <p:cNvSpPr>
            <a:spLocks/>
          </p:cNvSpPr>
          <p:nvPr/>
        </p:nvSpPr>
        <p:spPr>
          <a:xfrm>
            <a:off x="3921391" y="3313694"/>
            <a:ext cx="1353312" cy="1344168"/>
          </a:xfrm>
          <a:prstGeom prst="rect">
            <a:avLst/>
          </a:prstGeom>
          <a:solidFill>
            <a:srgbClr val="F4CCC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49" name="Google Shape;149;p21"/>
          <p:cNvSpPr/>
          <p:nvPr/>
        </p:nvSpPr>
        <p:spPr>
          <a:xfrm>
            <a:off x="108400" y="2473475"/>
            <a:ext cx="2913900" cy="532200"/>
          </a:xfrm>
          <a:prstGeom prst="rect">
            <a:avLst/>
          </a:prstGeom>
          <a:solidFill>
            <a:srgbClr val="B781C9">
              <a:alpha val="2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50" name="Google Shape;150;p21"/>
          <p:cNvSpPr txBox="1"/>
          <p:nvPr/>
        </p:nvSpPr>
        <p:spPr>
          <a:xfrm>
            <a:off x="137675" y="2485625"/>
            <a:ext cx="2778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Roboto Light"/>
                <a:ea typeface="Roboto Light"/>
                <a:cs typeface="Roboto Light"/>
                <a:sym typeface="Roboto Light"/>
              </a:rPr>
              <a:t>Circular KF fixes this </a:t>
            </a:r>
            <a:endParaRPr sz="2100">
              <a:latin typeface="Roboto Light"/>
              <a:ea typeface="Roboto Light"/>
              <a:cs typeface="Roboto Light"/>
              <a:sym typeface="Roboto Light"/>
            </a:endParaRPr>
          </a:p>
        </p:txBody>
      </p:sp>
      <p:sp>
        <p:nvSpPr>
          <p:cNvPr id="151" name="Google Shape;151;p21"/>
          <p:cNvSpPr/>
          <p:nvPr/>
        </p:nvSpPr>
        <p:spPr>
          <a:xfrm>
            <a:off x="108400" y="1846125"/>
            <a:ext cx="2913900" cy="532200"/>
          </a:xfrm>
          <a:prstGeom prst="rect">
            <a:avLst/>
          </a:prstGeom>
          <a:solidFill>
            <a:srgbClr val="F4CCC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52" name="Google Shape;152;p21"/>
          <p:cNvSpPr txBox="1"/>
          <p:nvPr/>
        </p:nvSpPr>
        <p:spPr>
          <a:xfrm>
            <a:off x="137675" y="1858275"/>
            <a:ext cx="2778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Roboto Light"/>
                <a:ea typeface="Roboto Light"/>
                <a:cs typeface="Roboto Light"/>
                <a:sym typeface="Roboto Light"/>
              </a:rPr>
              <a:t>Naive KF fails at 0°</a:t>
            </a:r>
            <a:endParaRPr sz="2100">
              <a:latin typeface="Roboto Light"/>
              <a:ea typeface="Roboto Light"/>
              <a:cs typeface="Roboto Light"/>
              <a:sym typeface="Roboto Light"/>
            </a:endParaRPr>
          </a:p>
        </p:txBody>
      </p:sp>
      <p:sp>
        <p:nvSpPr>
          <p:cNvPr id="153" name="Google Shape;153;p21"/>
          <p:cNvSpPr>
            <a:spLocks/>
          </p:cNvSpPr>
          <p:nvPr/>
        </p:nvSpPr>
        <p:spPr>
          <a:xfrm>
            <a:off x="5274703" y="3313694"/>
            <a:ext cx="1353312" cy="1344168"/>
          </a:xfrm>
          <a:prstGeom prst="rect">
            <a:avLst/>
          </a:prstGeom>
          <a:solidFill>
            <a:srgbClr val="B781C9">
              <a:alpha val="2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54" name="Google Shape;154;p21"/>
          <p:cNvSpPr/>
          <p:nvPr/>
        </p:nvSpPr>
        <p:spPr>
          <a:xfrm>
            <a:off x="0" y="5006450"/>
            <a:ext cx="9144000" cy="137100"/>
          </a:xfrm>
          <a:prstGeom prst="rect">
            <a:avLst/>
          </a:prstGeom>
          <a:solidFill>
            <a:srgbClr val="487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1211</Words>
  <Application>Microsoft Macintosh PowerPoint</Application>
  <PresentationFormat>On-screen Show (16:9)</PresentationFormat>
  <Paragraphs>56</Paragraphs>
  <Slides>12</Slides>
  <Notes>12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Proxima Nova</vt:lpstr>
      <vt:lpstr>Roboto</vt:lpstr>
      <vt:lpstr>Roboto Light</vt:lpstr>
      <vt:lpstr>Simple Light</vt:lpstr>
      <vt:lpstr>Adapting Bayesian Filters  For use with  Circular data </vt:lpstr>
      <vt:lpstr>The Problem</vt:lpstr>
      <vt:lpstr>Measured Data</vt:lpstr>
      <vt:lpstr>Generated Data</vt:lpstr>
      <vt:lpstr>Continuous State Space Model</vt:lpstr>
      <vt:lpstr>Update Step </vt:lpstr>
      <vt:lpstr>Naïve vs Circular Kalman Filter</vt:lpstr>
      <vt:lpstr>Particle Filter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Adapting Bayesian Filters  For use with  Circular data </dc:title>
  <cp:lastModifiedBy>Spencer Brian Ashton</cp:lastModifiedBy>
  <cp:revision>1</cp:revision>
  <dcterms:modified xsi:type="dcterms:W3CDTF">2024-04-22T22:58:41Z</dcterms:modified>
</cp:coreProperties>
</file>